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wmf" ContentType="image/x-w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0"/>
  </p:notesMasterIdLst>
  <p:sldIdLst>
    <p:sldId id="256" r:id="rId5"/>
    <p:sldId id="257" r:id="rId6"/>
    <p:sldId id="258" r:id="rId7"/>
    <p:sldId id="261" r:id="rId8"/>
    <p:sldId id="271" r:id="rId9"/>
    <p:sldId id="259" r:id="rId10"/>
    <p:sldId id="264" r:id="rId11"/>
    <p:sldId id="266" r:id="rId12"/>
    <p:sldId id="267" r:id="rId13"/>
    <p:sldId id="265" r:id="rId14"/>
    <p:sldId id="268" r:id="rId15"/>
    <p:sldId id="262" r:id="rId16"/>
    <p:sldId id="269" r:id="rId17"/>
    <p:sldId id="270" r:id="rId18"/>
    <p:sldId id="272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8" d="100"/>
          <a:sy n="88" d="100"/>
        </p:scale>
        <p:origin x="-466" y="-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wmf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wm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E0A0D5-8F98-4CC1-A28E-021F0B6B475C}" type="datetimeFigureOut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03C52C-5E29-41AF-BAA3-8217E886DA0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9619617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3A750590-9F9A-443B-9295-A3931D8194B1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5805F-452B-497C-9BD6-2CDB6902F369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FD3F7C6B-C82D-4D42-9929-D6E7E11D9A64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0CF4779-62E8-4B21-A5D7-0AFB9DBD4358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5F9D3375-5CD0-4576-BF96-ADFF24726FF8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ACD1F8-971E-4F8C-8737-750C12E93E08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D1621-FA30-4D98-85E5-1409E6BEECDC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96F347-1B2F-4097-AEB5-4A26FB45D67A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8CC1DEE0-34E5-4E0F-BEC1-4B8835F82CD1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5B4BE-627A-4EC1-99E1-6F1AA97AB802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8BFACF8-E63D-4673-A128-83547867BB7A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BED6AC-4FBA-40BD-BE75-20DB64DA4BAD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33C87-D201-458A-93C0-8EDD9AC92D93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E6829-5A25-485A-91B1-5D6D58BB9F23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12F5CD-23D0-4DD1-85B1-71F1825FB3EC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5035-C284-496A-B076-BA73A8FA5D8B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0EB420-1875-490A-8C4B-7AAB939FBE08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359126-4846-4E88-BDD9-5585CC877E47}" type="datetime1">
              <a:rPr lang="en-US" smtClean="0"/>
              <a:pPr/>
              <a:t>8/6/2023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rawpixel.com/search/meeting" TargetMode="Externa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xmlns="" id="{50496C6C-A85F-426B-9ED1-3444166CE4E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8DE5CD8D-E704-46A1-BC3E-9A644A9FFD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2483" y="821265"/>
            <a:ext cx="6098705" cy="5222117"/>
          </a:xfrm>
        </p:spPr>
        <p:txBody>
          <a:bodyPr anchor="ctr">
            <a:normAutofit/>
          </a:bodyPr>
          <a:lstStyle/>
          <a:p>
            <a:pPr algn="r"/>
            <a:r>
              <a:rPr lang="en-US" sz="4800" b="1" dirty="0"/>
              <a:t>COMMUNITY TROUBLE SHOOTER</a:t>
            </a:r>
            <a:endParaRPr lang="en-US" sz="4800" dirty="0"/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xmlns="" id="{AD0EF22F-5D3C-4240-8C32-1B20803E5A8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7397108" y="1923563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E309A740-48C5-4AE5-879B-F567D3D7AC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3028" y="821265"/>
            <a:ext cx="3265713" cy="5222117"/>
          </a:xfrm>
        </p:spPr>
        <p:txBody>
          <a:bodyPr anchor="ctr">
            <a:normAutofit/>
          </a:bodyPr>
          <a:lstStyle/>
          <a:p>
            <a:pPr algn="just"/>
            <a:r>
              <a:rPr lang="en-US" dirty="0"/>
              <a:t>TEAM 155 </a:t>
            </a:r>
          </a:p>
          <a:p>
            <a:pPr algn="just"/>
            <a:r>
              <a:rPr lang="en-US" dirty="0"/>
              <a:t>SUPER SIX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xmlns="" id="{D912EF34-0253-41FD-9940-D8FBB7DE74B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534"/>
          <a:stretch/>
        </p:blipFill>
        <p:spPr>
          <a:xfrm rot="5400000" flipH="1" flipV="1">
            <a:off x="7545075" y="2187578"/>
            <a:ext cx="6857999" cy="2482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7546649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DE9BD49-1613-9695-0366-B695AC067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3820"/>
            <a:ext cx="12192000" cy="33147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B754DFDD-65DA-B0C7-3AC4-8EBBC0746B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" y="351471"/>
            <a:ext cx="10942320" cy="61550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82848ED-4038-9B00-F1CC-EAF35755CC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524"/>
          <a:stretch/>
        </p:blipFill>
        <p:spPr>
          <a:xfrm>
            <a:off x="624840" y="629920"/>
            <a:ext cx="10942320" cy="5876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57439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DE9BD49-1613-9695-0366-B695AC067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3820"/>
            <a:ext cx="12192000" cy="3314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20B82B3-62D9-0DE6-EE53-27A0D5AB7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" y="351472"/>
            <a:ext cx="10942320" cy="61550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82848ED-4038-9B00-F1CC-EAF35755CC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524"/>
          <a:stretch/>
        </p:blipFill>
        <p:spPr>
          <a:xfrm>
            <a:off x="624840" y="629920"/>
            <a:ext cx="10942320" cy="5876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3195710-D574-EB7D-DAEE-AB8ADEC88D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624840" y="351471"/>
            <a:ext cx="10942320" cy="61550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6D37B1B-1FD5-EBD1-4843-8A145826EB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840" y="351469"/>
            <a:ext cx="10942320" cy="615505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C12E3AF4-26B0-D60C-F0F5-11A04CDBFA8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4840" y="351466"/>
            <a:ext cx="10942320" cy="615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69094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38A195E-584A-485A-BECD-66468900B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40177A7-740C-43C7-8F2D-BD7067F12C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F525AAA-82CE-4027-A26C-B0EFFD856F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507" y="764373"/>
            <a:ext cx="7434070" cy="1474330"/>
          </a:xfrm>
        </p:spPr>
        <p:txBody>
          <a:bodyPr>
            <a:normAutofit/>
          </a:bodyPr>
          <a:lstStyle/>
          <a:p>
            <a:r>
              <a:rPr lang="en-US" b="1" dirty="0"/>
              <a:t>WOW FACTORS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2628900"/>
            <a:ext cx="7454077" cy="358978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The local government's responsiveness and vigilance are tracked through recorded resolution times for issues. 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An integrated platform is employed to effectively address public concerns.</a:t>
            </a:r>
          </a:p>
        </p:txBody>
      </p:sp>
    </p:spTree>
    <p:extLst>
      <p:ext uri="{BB962C8B-B14F-4D97-AF65-F5344CB8AC3E}">
        <p14:creationId xmlns:p14="http://schemas.microsoft.com/office/powerpoint/2010/main" xmlns="" val="2553526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90F724B-826B-B202-A53F-44C898DDEF3A}"/>
              </a:ext>
            </a:extLst>
          </p:cNvPr>
          <p:cNvSpPr txBox="1"/>
          <p:nvPr/>
        </p:nvSpPr>
        <p:spPr>
          <a:xfrm>
            <a:off x="2598420" y="2921168"/>
            <a:ext cx="69951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b="1" dirty="0"/>
              <a:t>DEMO!</a:t>
            </a:r>
          </a:p>
        </p:txBody>
      </p:sp>
      <p:graphicFrame>
        <p:nvGraphicFramePr>
          <p:cNvPr id="1027" name="Object 3"/>
          <p:cNvGraphicFramePr>
            <a:graphicFrameLocks noChangeAspect="1"/>
          </p:cNvGraphicFramePr>
          <p:nvPr/>
        </p:nvGraphicFramePr>
        <p:xfrm>
          <a:off x="562284" y="940279"/>
          <a:ext cx="9711775" cy="5000840"/>
        </p:xfrm>
        <a:graphic>
          <a:graphicData uri="http://schemas.openxmlformats.org/presentationml/2006/ole">
            <p:oleObj spid="_x0000_s1027" name="Packager Shell Object" showAsIcon="1" r:id="rId3" imgW="851400" imgH="437400" progId="Package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2505802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38A195E-584A-485A-BECD-66468900B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40177A7-740C-43C7-8F2D-BD7067F12C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F525AAA-82CE-4027-A26C-B0EFFD856F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507" y="764373"/>
            <a:ext cx="7434070" cy="1474330"/>
          </a:xfrm>
        </p:spPr>
        <p:txBody>
          <a:bodyPr>
            <a:normAutofit/>
          </a:bodyPr>
          <a:lstStyle/>
          <a:p>
            <a:r>
              <a:rPr lang="en-US" b="1" dirty="0"/>
              <a:t>LEARNINGS DURING THE HACKATHON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2628900"/>
            <a:ext cx="7454077" cy="358978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Team collaboration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Time management 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Adaptability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Networking</a:t>
            </a:r>
          </a:p>
          <a:p>
            <a:pPr>
              <a:lnSpc>
                <a:spcPct val="100000"/>
              </a:lnSpc>
              <a:buFont typeface="Wingdings" panose="05000000000000000000" pitchFamily="2" charset="2"/>
              <a:buChar char="ü"/>
            </a:pPr>
            <a:r>
              <a:rPr lang="en-US" sz="2000" dirty="0"/>
              <a:t>Domain knowledge </a:t>
            </a:r>
          </a:p>
        </p:txBody>
      </p:sp>
    </p:spTree>
    <p:extLst>
      <p:ext uri="{BB962C8B-B14F-4D97-AF65-F5344CB8AC3E}">
        <p14:creationId xmlns:p14="http://schemas.microsoft.com/office/powerpoint/2010/main" xmlns="" val="31819794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E90F724B-826B-B202-A53F-44C898DDEF3A}"/>
              </a:ext>
            </a:extLst>
          </p:cNvPr>
          <p:cNvSpPr txBox="1"/>
          <p:nvPr/>
        </p:nvSpPr>
        <p:spPr>
          <a:xfrm>
            <a:off x="2598420" y="2921168"/>
            <a:ext cx="69951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b="1" dirty="0"/>
              <a:t>THANK YOU!!</a:t>
            </a:r>
          </a:p>
        </p:txBody>
      </p:sp>
    </p:spTree>
    <p:extLst>
      <p:ext uri="{BB962C8B-B14F-4D97-AF65-F5344CB8AC3E}">
        <p14:creationId xmlns:p14="http://schemas.microsoft.com/office/powerpoint/2010/main" xmlns="" val="676988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38A195E-584A-485A-BECD-66468900B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40177A7-740C-43C7-8F2D-BD7067F12C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F525AAA-82CE-4027-A26C-B0EFFD856F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507" y="764373"/>
            <a:ext cx="7434070" cy="1474330"/>
          </a:xfrm>
        </p:spPr>
        <p:txBody>
          <a:bodyPr>
            <a:normAutofit/>
          </a:bodyPr>
          <a:lstStyle/>
          <a:p>
            <a:r>
              <a:rPr lang="en-US" b="1" dirty="0"/>
              <a:t>TEAM MEMBERS &amp; ROLES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2628900"/>
            <a:ext cx="7454077" cy="358978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D. Lakshmi Bhavani – Team leader, Back end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D. </a:t>
            </a:r>
            <a:r>
              <a:rPr lang="en-US" sz="2000" dirty="0" err="1"/>
              <a:t>Lohitha</a:t>
            </a:r>
            <a:r>
              <a:rPr lang="en-US" sz="2000" dirty="0"/>
              <a:t> – Back end</a:t>
            </a:r>
          </a:p>
          <a:p>
            <a:pPr>
              <a:lnSpc>
                <a:spcPct val="100000"/>
              </a:lnSpc>
            </a:pPr>
            <a:r>
              <a:rPr lang="en-US" sz="2000" dirty="0" err="1"/>
              <a:t>Thumma</a:t>
            </a:r>
            <a:r>
              <a:rPr lang="en-US" sz="2000" dirty="0"/>
              <a:t> </a:t>
            </a:r>
            <a:r>
              <a:rPr lang="en-US" sz="2000" dirty="0" err="1"/>
              <a:t>Nuthna</a:t>
            </a:r>
            <a:r>
              <a:rPr lang="en-US" sz="2000" dirty="0"/>
              <a:t> – Front end 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Monica G – Front end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S. Harshita – Back end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Ramavath Manjula – Front end </a:t>
            </a:r>
          </a:p>
          <a:p>
            <a:pPr>
              <a:lnSpc>
                <a:spcPct val="100000"/>
              </a:lnSpc>
            </a:pP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80CA59B3-82A1-367A-B616-32A5ADB7F63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866" t="7111" r="4176" b="3407"/>
          <a:stretch/>
        </p:blipFill>
        <p:spPr>
          <a:xfrm>
            <a:off x="8465798" y="2941383"/>
            <a:ext cx="3594121" cy="3852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1942331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38A195E-584A-485A-BECD-66468900B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40177A7-740C-43C7-8F2D-BD7067F12C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F525AAA-82CE-4027-A26C-B0EFFD856F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507" y="764373"/>
            <a:ext cx="7434070" cy="1474330"/>
          </a:xfrm>
        </p:spPr>
        <p:txBody>
          <a:bodyPr>
            <a:normAutofit/>
          </a:bodyPr>
          <a:lstStyle/>
          <a:p>
            <a:r>
              <a:rPr lang="en-US" b="1" dirty="0"/>
              <a:t>PROBLEM STATEMENT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2628900"/>
            <a:ext cx="7454077" cy="3589785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r>
              <a:rPr lang="en-US" sz="2800" dirty="0"/>
              <a:t>Enhancing Community Welfare through Integrated Departmental Problem Solving System.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2363235E-B8E7-52D7-4A53-9487C393B9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3990" y="321792"/>
            <a:ext cx="2112010" cy="211201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CF5D0C5-1141-097D-955A-13C2F3C39F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97780" y="4557884"/>
            <a:ext cx="3278889" cy="2300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819280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38A195E-584A-485A-BECD-66468900B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40177A7-740C-43C7-8F2D-BD7067F12C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F525AAA-82CE-4027-A26C-B0EFFD856F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507" y="764373"/>
            <a:ext cx="7434070" cy="1474330"/>
          </a:xfrm>
        </p:spPr>
        <p:txBody>
          <a:bodyPr>
            <a:normAutofit/>
          </a:bodyPr>
          <a:lstStyle/>
          <a:p>
            <a:r>
              <a:rPr lang="en-US" b="1" dirty="0"/>
              <a:t>PROBLEM STATEMENT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90507" y="2385060"/>
            <a:ext cx="7454077" cy="3589785"/>
          </a:xfrm>
        </p:spPr>
        <p:txBody>
          <a:bodyPr>
            <a:noAutofit/>
          </a:bodyPr>
          <a:lstStyle/>
          <a:p>
            <a:pPr>
              <a:lnSpc>
                <a:spcPct val="100000"/>
              </a:lnSpc>
            </a:pPr>
            <a:r>
              <a:rPr lang="en-US" sz="2400" dirty="0"/>
              <a:t>Our proactive system addresses community issues by allowing residents to submit concerns through a user-friendly platform.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The dynamic and adaptable system ensures prompt solutions across departments, and its managed expansion caters to evolving community needs.</a:t>
            </a:r>
          </a:p>
          <a:p>
            <a:pPr>
              <a:lnSpc>
                <a:spcPct val="100000"/>
              </a:lnSpc>
            </a:pPr>
            <a:r>
              <a:rPr lang="en-US" sz="2400" dirty="0"/>
              <a:t>This process showcases responsiveness, accountability, and maintains a record of timely issue resolutions.</a:t>
            </a:r>
          </a:p>
        </p:txBody>
      </p:sp>
    </p:spTree>
    <p:extLst>
      <p:ext uri="{BB962C8B-B14F-4D97-AF65-F5344CB8AC3E}">
        <p14:creationId xmlns:p14="http://schemas.microsoft.com/office/powerpoint/2010/main" xmlns="" val="14616359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C08AD9EF-9830-FF7A-D160-F299AFA6A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8080" y="1467266"/>
            <a:ext cx="4460240" cy="446024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7B644C6-0448-BA67-195D-FECE310CA13A}"/>
              </a:ext>
            </a:extLst>
          </p:cNvPr>
          <p:cNvSpPr txBox="1"/>
          <p:nvPr/>
        </p:nvSpPr>
        <p:spPr>
          <a:xfrm>
            <a:off x="889001" y="2782669"/>
            <a:ext cx="760984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/>
              <a:t>COMMUNITY TROUBLE SHOOTER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FC07576-2EA4-E928-4D08-49C9AA1E0F43}"/>
              </a:ext>
            </a:extLst>
          </p:cNvPr>
          <p:cNvSpPr txBox="1"/>
          <p:nvPr/>
        </p:nvSpPr>
        <p:spPr>
          <a:xfrm>
            <a:off x="233680" y="3429000"/>
            <a:ext cx="82449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Navigating Challenges, Building Communities : Empowering Solutions Across Departments</a:t>
            </a:r>
            <a:endParaRPr lang="en-IN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4073531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xmlns="" id="{A38A195E-584A-485A-BECD-66468900B947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840177A7-740C-43C7-8F2D-BD7067F12C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3406393" cy="6858000"/>
          </a:xfrm>
          <a:prstGeom prst="rect">
            <a:avLst/>
          </a:prstGeom>
          <a:solidFill>
            <a:schemeClr val="bg1">
              <a:lumMod val="95000"/>
              <a:lumOff val="5000"/>
            </a:schemeClr>
          </a:solidFill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FF525AAA-82CE-4027-A26C-B0EFFD856F2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-534"/>
          <a:stretch/>
        </p:blipFill>
        <p:spPr>
          <a:xfrm rot="5400000" flipH="1" flipV="1">
            <a:off x="-1265719" y="2187575"/>
            <a:ext cx="6857999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xmlns="" id="{A389EA88-8D83-4F3F-A4C1-4B16E2377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90507" y="764373"/>
            <a:ext cx="7434070" cy="1474330"/>
          </a:xfrm>
        </p:spPr>
        <p:txBody>
          <a:bodyPr>
            <a:normAutofit/>
          </a:bodyPr>
          <a:lstStyle/>
          <a:p>
            <a:r>
              <a:rPr lang="en-US" b="1" dirty="0"/>
              <a:t>SOLUTION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0591204-97A3-4A71-97DD-00A7814B7F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2216"/>
          <a:stretch/>
        </p:blipFill>
        <p:spPr>
          <a:xfrm>
            <a:off x="4088820" y="111760"/>
            <a:ext cx="4072890" cy="39624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41FAF-730D-47FE-9638-C05616C31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0500" y="3043640"/>
            <a:ext cx="7454077" cy="358978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/>
              <a:t>Customers can upload images, enriching issue reporting. 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Using sentiment analysis, this system can assess the emotional context of submitted content, aiding in more nuanced problem understanding.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F9C681A1-6DF4-A5F9-143F-9748EFEE645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xmlns="" r:id="rId5"/>
              </a:ext>
            </a:extLst>
          </a:blip>
          <a:stretch>
            <a:fillRect/>
          </a:stretch>
        </p:blipFill>
        <p:spPr>
          <a:xfrm>
            <a:off x="9042747" y="4444604"/>
            <a:ext cx="2710676" cy="2087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53638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DE9BD49-1613-9695-0366-B695AC067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3820"/>
            <a:ext cx="12192000" cy="3314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20B82B3-62D9-0DE6-EE53-27A0D5AB7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" y="351472"/>
            <a:ext cx="10942320" cy="615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790627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DE9BD49-1613-9695-0366-B695AC067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3820"/>
            <a:ext cx="12192000" cy="3314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20B82B3-62D9-0DE6-EE53-27A0D5AB7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" y="351472"/>
            <a:ext cx="10942320" cy="61550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82848ED-4038-9B00-F1CC-EAF35755CC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524"/>
          <a:stretch/>
        </p:blipFill>
        <p:spPr>
          <a:xfrm>
            <a:off x="624840" y="629920"/>
            <a:ext cx="10942320" cy="5876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3195710-D574-EB7D-DAEE-AB8ADEC88D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624840" y="351471"/>
            <a:ext cx="10942320" cy="615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439347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ADE9BD49-1613-9695-0366-B695AC0672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83820"/>
            <a:ext cx="12192000" cy="33147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20B82B3-62D9-0DE6-EE53-27A0D5AB78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" y="351472"/>
            <a:ext cx="10942320" cy="615505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882848ED-4038-9B00-F1CC-EAF35755CC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524"/>
          <a:stretch/>
        </p:blipFill>
        <p:spPr>
          <a:xfrm>
            <a:off x="624840" y="629920"/>
            <a:ext cx="10942320" cy="58766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3195710-D574-EB7D-DAEE-AB8ADEC88D3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/>
          <a:stretch/>
        </p:blipFill>
        <p:spPr>
          <a:xfrm>
            <a:off x="624840" y="351471"/>
            <a:ext cx="10942320" cy="61550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6D37B1B-1FD5-EBD1-4843-8A145826EBB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840" y="351469"/>
            <a:ext cx="10942320" cy="6155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671378128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por Trail" id="{4FDF2955-7D9C-493C-B9F9-C205151B46CD}" vid="{8F31A783-2159-4870-BC29-2BA7D038EA4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AB96CC85-5758-41C0-8EFD-737AFB69121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0BEB954-4024-4CCF-A9D6-4C00FDC028D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710EE66-8707-456F-8F2E-091D581CB030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</TotalTime>
  <Words>206</Words>
  <Application>Microsoft Office PowerPoint</Application>
  <PresentationFormat>Custom</PresentationFormat>
  <Paragraphs>32</Paragraphs>
  <Slides>15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7" baseType="lpstr">
      <vt:lpstr>Vapor Trail</vt:lpstr>
      <vt:lpstr>Package</vt:lpstr>
      <vt:lpstr>COMMUNITY TROUBLE SHOOTER</vt:lpstr>
      <vt:lpstr>TEAM MEMBERS &amp; ROLES</vt:lpstr>
      <vt:lpstr>PROBLEM STATEMENT</vt:lpstr>
      <vt:lpstr>PROBLEM STATEMENT</vt:lpstr>
      <vt:lpstr>Slide 5</vt:lpstr>
      <vt:lpstr>SOLUTION</vt:lpstr>
      <vt:lpstr>Slide 7</vt:lpstr>
      <vt:lpstr>Slide 8</vt:lpstr>
      <vt:lpstr>Slide 9</vt:lpstr>
      <vt:lpstr>Slide 10</vt:lpstr>
      <vt:lpstr>Slide 11</vt:lpstr>
      <vt:lpstr>WOW FACTORS</vt:lpstr>
      <vt:lpstr>Slide 13</vt:lpstr>
      <vt:lpstr>LEARNINGS DURING THE HACKATHON</vt:lpstr>
      <vt:lpstr>Slide 15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COMMUNITY TROUBLE SHOOTER</dc:title>
  <dc:creator>Monica ~</dc:creator>
  <cp:lastModifiedBy>DELL</cp:lastModifiedBy>
  <cp:revision>2</cp:revision>
  <dcterms:created xsi:type="dcterms:W3CDTF">2023-08-05T17:17:46Z</dcterms:created>
  <dcterms:modified xsi:type="dcterms:W3CDTF">2023-08-06T02:54:04Z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